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1" r:id="rId5"/>
    <p:sldId id="274" r:id="rId6"/>
    <p:sldId id="275" r:id="rId7"/>
    <p:sldId id="277" r:id="rId8"/>
    <p:sldId id="273" r:id="rId9"/>
    <p:sldId id="281" r:id="rId10"/>
    <p:sldId id="28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444"/>
    <a:srgbClr val="627176"/>
    <a:srgbClr val="E86026"/>
    <a:srgbClr val="FEF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4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-528" y="-54"/>
      </p:cViewPr>
      <p:guideLst>
        <p:guide orient="horz" pos="216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2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5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9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1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0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4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4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8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9090-CB85-4BEB-BF36-036F67CDAB31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5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487" y="1394033"/>
            <a:ext cx="7055099" cy="5155048"/>
          </a:xfrm>
          <a:noFill/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300" b="1" dirty="0">
                <a:solidFill>
                  <a:prstClr val="black"/>
                </a:solidFill>
                <a:cs typeface="Arial" panose="020B0604020202020204" pitchFamily="34" charset="0"/>
              </a:rPr>
              <a:t>История создания музея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25 февраля 2005 года, историко-краеведческому музею муниципальной гимназии г. Ливны было присвоено звание «Школьный музей». Музей содержит </a:t>
            </a:r>
            <a:r>
              <a:rPr lang="ru-RU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14 </a:t>
            </a: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экспозиций: «Здесь  мы живем», Завод ОАО «</a:t>
            </a:r>
            <a:r>
              <a:rPr lang="ru-RU" sz="1300" dirty="0" err="1">
                <a:solidFill>
                  <a:prstClr val="black"/>
                </a:solidFill>
                <a:cs typeface="Arial" panose="020B0604020202020204" pitchFamily="34" charset="0"/>
              </a:rPr>
              <a:t>Ливгидромаш</a:t>
            </a:r>
            <a:r>
              <a:rPr lang="ru-RU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», «</a:t>
            </a: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Ими гордится завод», «У истоков школы №7», «Гимназия сегодня», «Ими гордиться гимназия», «А.Ф. Селищев</a:t>
            </a:r>
            <a:r>
              <a:rPr lang="ru-RU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», «Выпускники </a:t>
            </a: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- школы №7</a:t>
            </a:r>
            <a:r>
              <a:rPr lang="ru-RU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»,«</a:t>
            </a: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Война в </a:t>
            </a:r>
            <a:r>
              <a:rPr lang="ru-RU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их судьбе</a:t>
            </a: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»,«История148-й стрелковая дивизия», «Письма с фронта</a:t>
            </a:r>
            <a:r>
              <a:rPr lang="ru-RU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», «</a:t>
            </a: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Они освобождали город Ливны», «Учителя-женщины в годы Великой Отечественной войны», «Герои ВОВ, уроженцы г. Ливны и </a:t>
            </a:r>
            <a:r>
              <a:rPr lang="ru-RU" sz="1300" dirty="0" err="1">
                <a:solidFill>
                  <a:prstClr val="black"/>
                </a:solidFill>
                <a:cs typeface="Arial" panose="020B0604020202020204" pitchFamily="34" charset="0"/>
              </a:rPr>
              <a:t>Ливенского</a:t>
            </a: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 района»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300" b="1" dirty="0">
                <a:solidFill>
                  <a:prstClr val="black"/>
                </a:solidFill>
                <a:cs typeface="Arial" panose="020B0604020202020204" pitchFamily="34" charset="0"/>
              </a:rPr>
              <a:t>Деятельность музея</a:t>
            </a:r>
            <a:endParaRPr lang="ru-RU" sz="1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300" b="1" dirty="0">
                <a:solidFill>
                  <a:prstClr val="black"/>
                </a:solidFill>
                <a:cs typeface="Arial" panose="020B0604020202020204" pitchFamily="34" charset="0"/>
              </a:rPr>
              <a:t>Организация поисковой деятельности:</a:t>
            </a:r>
            <a:endParaRPr lang="ru-RU" sz="1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-участие в конкурсах, проектах;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- поиск новых экспонатов и исторических фактов;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- переписка с интересными людьми;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- работа с библиотечно-архивными документами, периодической печатью.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300" b="1" dirty="0">
                <a:solidFill>
                  <a:prstClr val="black"/>
                </a:solidFill>
                <a:cs typeface="Arial" panose="020B0604020202020204" pitchFamily="34" charset="0"/>
              </a:rPr>
              <a:t>Просветительская деятельность:</a:t>
            </a: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 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- встречи со знаменитыми и интересными людьми микрорайона;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- публикации в СМИ заметок о музее и об истории микрорайона;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- написание ученических исследовательских работ, проектов.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300" b="1" dirty="0">
                <a:solidFill>
                  <a:prstClr val="black"/>
                </a:solidFill>
                <a:cs typeface="Arial" panose="020B0604020202020204" pitchFamily="34" charset="0"/>
              </a:rPr>
              <a:t>Экскурсионная:</a:t>
            </a:r>
            <a:endParaRPr lang="ru-RU" sz="1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- подготовка экскурсоводов из состава учащихся гимназии: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- проведение экскурсий в музее.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300" b="1" dirty="0">
                <a:solidFill>
                  <a:prstClr val="black"/>
                </a:solidFill>
                <a:cs typeface="Arial" panose="020B0604020202020204" pitchFamily="34" charset="0"/>
              </a:rPr>
              <a:t>Реставрационно-оформительская: </a:t>
            </a:r>
            <a:endParaRPr lang="ru-RU" sz="1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- оформление экспозиций, стендов , выставок;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- уход за экспозициями  и их реставрация;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- ведение учетной документации музея;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- открытие новых экспозиций.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1940" y="394656"/>
            <a:ext cx="3000552" cy="72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Орловская область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Город  Ливны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1940" y="1727664"/>
            <a:ext cx="3928110" cy="4186643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92119" y="491144"/>
            <a:ext cx="7667467" cy="44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Историко-краеведческий музей муниципального общеобразовательного учреждения Гимназия г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Ливны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3" y="491144"/>
            <a:ext cx="330939" cy="576355"/>
          </a:xfrm>
          <a:prstGeom prst="rect">
            <a:avLst/>
          </a:prstGeom>
        </p:spPr>
      </p:pic>
      <p:pic>
        <p:nvPicPr>
          <p:cNvPr id="8" name="Picture 2" descr="C:\Users\user\Desktop\фото му\20210921_104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9"/>
          <a:stretch/>
        </p:blipFill>
        <p:spPr bwMode="auto">
          <a:xfrm>
            <a:off x="935183" y="1727664"/>
            <a:ext cx="3338001" cy="20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фото му\20210921_1039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9" b="24484"/>
          <a:stretch/>
        </p:blipFill>
        <p:spPr bwMode="auto">
          <a:xfrm>
            <a:off x="2007991" y="3820985"/>
            <a:ext cx="2625793" cy="214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FD82E0FD-BD28-CE4F-8D79-5DDDB50CC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79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1BE6D30A-272A-094B-95AB-AF3855184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79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06CB5A5-3555-824C-A106-D37EAFD56B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78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D52397E-EC2D-A04D-B333-35E54FF69B43}"/>
              </a:ext>
            </a:extLst>
          </p:cNvPr>
          <p:cNvSpPr/>
          <p:nvPr/>
        </p:nvSpPr>
        <p:spPr>
          <a:xfrm>
            <a:off x="296562" y="1190203"/>
            <a:ext cx="4418078" cy="3451906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154135" y="335116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«Война в их судьбе»</a:t>
            </a:r>
            <a:endParaRPr lang="ru-RU" sz="2000" b="1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000" b="1" dirty="0"/>
          </a:p>
        </p:txBody>
      </p:sp>
      <p:pic>
        <p:nvPicPr>
          <p:cNvPr id="11" name="Picture 2" descr="C:\Users\user\Desktop\фото му\20210921_1031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2" y="1190203"/>
            <a:ext cx="4418078" cy="34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19351" y="84660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Экспозиция «Бессмертный полк» посвящена нашим землякам – участникам Великой Отечественной войны.</a:t>
            </a:r>
          </a:p>
          <a:p>
            <a:r>
              <a:rPr lang="ru-RU" dirty="0"/>
              <a:t>Представлены портреты участников  Бессмертного полка, проектные работы учащихся Гимназии, в которых собраны подлинные материалы о прабабушках и прадедах, своих близких.</a:t>
            </a:r>
            <a:endParaRPr lang="ru-RU" dirty="0"/>
          </a:p>
        </p:txBody>
      </p:sp>
      <p:pic>
        <p:nvPicPr>
          <p:cNvPr id="12" name="Picture 2" descr="C:\Users\user\Desktop\фото му\20210924_10314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6" t="7567" r="10440" b="7567"/>
          <a:stretch/>
        </p:blipFill>
        <p:spPr bwMode="auto">
          <a:xfrm>
            <a:off x="5213059" y="2526734"/>
            <a:ext cx="3014840" cy="25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esktop\фото му\20210923_08033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t="22268" r="5395" b="10848"/>
          <a:stretch/>
        </p:blipFill>
        <p:spPr bwMode="auto">
          <a:xfrm>
            <a:off x="8767116" y="2526735"/>
            <a:ext cx="2434283" cy="25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4954684" y="1581461"/>
            <a:ext cx="6008493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Историко-краеведческий музей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 муниципального общеобразовательного учреждения Гимназия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г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 Ливны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представляет т</a:t>
            </a:r>
            <a:r>
              <a:rPr lang="ru-RU" sz="1800" dirty="0" smtClean="0"/>
              <a:t>ематическую выставку «Война в их судьбе», посвящённую памятным датам Великой Отечественной войны.</a:t>
            </a:r>
          </a:p>
          <a:p>
            <a:pPr marL="0" indent="0">
              <a:buNone/>
            </a:pPr>
            <a:r>
              <a:rPr lang="ru-RU" sz="1800" dirty="0" smtClean="0"/>
              <a:t>В экспозиции выставки включены экспонаты: копии документов; фронтовые фотографии ветеранов ВОВ</a:t>
            </a:r>
            <a:r>
              <a:rPr lang="ru-RU" sz="1800" dirty="0" smtClean="0"/>
              <a:t>; медали  </a:t>
            </a:r>
            <a:r>
              <a:rPr lang="ru-RU" sz="1800" dirty="0" smtClean="0"/>
              <a:t>и личные вещи ветеранов; письма участников войны; вырезки из газет; предметы быта и оружие времён ВОВ, воспоминания участников войны; проекты обучающихся Гимназии.</a:t>
            </a:r>
          </a:p>
          <a:p>
            <a:pPr marL="0" indent="0">
              <a:buNone/>
            </a:pPr>
            <a:r>
              <a:rPr lang="ru-RU" sz="1800" dirty="0" smtClean="0"/>
              <a:t>Материалы представленные на выставке вызывают интерес у посетителей музея.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28542" y="4834327"/>
            <a:ext cx="1506974" cy="1519861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Место для</a:t>
            </a:r>
          </a:p>
          <a:p>
            <a:pPr algn="ctr"/>
            <a:r>
              <a:rPr lang="ru-RU" sz="1200" dirty="0"/>
              <a:t> </a:t>
            </a:r>
            <a:r>
              <a:rPr lang="en-AU" sz="1200" dirty="0"/>
              <a:t>QR-</a:t>
            </a:r>
            <a:r>
              <a:rPr lang="ru-RU" sz="1200" dirty="0"/>
              <a:t>кода</a:t>
            </a:r>
          </a:p>
          <a:p>
            <a:pPr algn="ctr"/>
            <a:r>
              <a:rPr lang="ru-RU" sz="1200" dirty="0"/>
              <a:t>электронной</a:t>
            </a:r>
          </a:p>
          <a:p>
            <a:pPr algn="ctr"/>
            <a:r>
              <a:rPr lang="ru-RU" sz="1200" dirty="0"/>
              <a:t>выставки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943600" y="278849"/>
            <a:ext cx="4966676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«Война в их судьбе»</a:t>
            </a:r>
            <a:endParaRPr lang="ru-RU" sz="20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23566" y="4109882"/>
            <a:ext cx="4448433" cy="8204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cs typeface="Arial" panose="020B0604020202020204" pitchFamily="34" charset="0"/>
              </a:rPr>
              <a:t>Выставка: «Война </a:t>
            </a:r>
            <a:r>
              <a:rPr lang="ru-RU" sz="2400" b="1" dirty="0">
                <a:cs typeface="Arial" panose="020B0604020202020204" pitchFamily="34" charset="0"/>
              </a:rPr>
              <a:t>в их судьбе</a:t>
            </a:r>
            <a:r>
              <a:rPr lang="ru-RU" sz="2400" b="1" dirty="0" smtClean="0">
                <a:cs typeface="Arial" panose="020B0604020202020204" pitchFamily="34" charset="0"/>
              </a:rPr>
              <a:t>»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Музей МБОУ Гимназия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г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 Ливны</a:t>
            </a:r>
            <a:endParaRPr lang="ru-RU" sz="2000" dirty="0"/>
          </a:p>
        </p:txBody>
      </p:sp>
      <p:pic>
        <p:nvPicPr>
          <p:cNvPr id="1028" name="Picture 4" descr="C:\Users\user\Desktop\5c0648f2d4a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6" y="2331213"/>
            <a:ext cx="4164229" cy="17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DC3E4773-680C-A84A-829B-6DE0E0F3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1FD492B8-8EB9-4145-9216-0335907D8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836"/>
            <a:ext cx="12616496" cy="6985836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9A2BFBB-3900-124A-8657-98F045931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27836"/>
            <a:ext cx="12616496" cy="6985836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8C947887-5A7C-074E-8E75-B5923FF5C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6894"/>
            <a:ext cx="12192003" cy="691178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13E8AF1-FBE7-3240-813A-5A3A25A0FFBD}"/>
              </a:ext>
            </a:extLst>
          </p:cNvPr>
          <p:cNvSpPr/>
          <p:nvPr/>
        </p:nvSpPr>
        <p:spPr>
          <a:xfrm>
            <a:off x="1862403" y="933891"/>
            <a:ext cx="3364505" cy="5331217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939997" y="338366"/>
            <a:ext cx="598427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«Война в их судьбе»</a:t>
            </a:r>
            <a:endParaRPr lang="ru-RU" sz="20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8247" y="1166842"/>
            <a:ext cx="56160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Экспозиция «Они освобождали город Ливны».</a:t>
            </a:r>
            <a:r>
              <a:rPr lang="ru-RU" dirty="0"/>
              <a:t> </a:t>
            </a:r>
          </a:p>
          <a:p>
            <a:r>
              <a:rPr lang="ru-RU" dirty="0" smtClean="0"/>
              <a:t>Представлены фотографии и материалы</a:t>
            </a:r>
            <a:r>
              <a:rPr lang="ru-RU" dirty="0"/>
              <a:t>, рассказывающие о судьбах людей, которые самым тесным образом связаны с организацией мирной жизни в нашем городе. Среди тех, кто освобождал </a:t>
            </a:r>
            <a:endParaRPr lang="ru-RU" dirty="0" smtClean="0"/>
          </a:p>
          <a:p>
            <a:r>
              <a:rPr lang="ru-RU" dirty="0" smtClean="0"/>
              <a:t>г. Ливны </a:t>
            </a:r>
            <a:r>
              <a:rPr lang="ru-RU" dirty="0" smtClean="0"/>
              <a:t>Щербак </a:t>
            </a:r>
            <a:r>
              <a:rPr lang="ru-RU" dirty="0"/>
              <a:t>Мария </a:t>
            </a:r>
            <a:r>
              <a:rPr lang="ru-RU" dirty="0" smtClean="0"/>
              <a:t>Кузьминична ( Володя), </a:t>
            </a:r>
            <a:r>
              <a:rPr lang="ru-RU" dirty="0"/>
              <a:t>Дмитриенко Таисия Ивановна,  </a:t>
            </a:r>
            <a:r>
              <a:rPr lang="ru-RU" dirty="0" err="1" smtClean="0"/>
              <a:t>Добриков</a:t>
            </a:r>
            <a:r>
              <a:rPr lang="ru-RU" dirty="0"/>
              <a:t> </a:t>
            </a:r>
            <a:r>
              <a:rPr lang="ru-RU" dirty="0" smtClean="0"/>
              <a:t>Дмитрий </a:t>
            </a:r>
            <a:r>
              <a:rPr lang="ru-RU" dirty="0"/>
              <a:t>Александрович, который  родился в </a:t>
            </a:r>
            <a:r>
              <a:rPr lang="ru-RU" dirty="0" err="1" smtClean="0"/>
              <a:t>Ливенском</a:t>
            </a:r>
            <a:r>
              <a:rPr lang="ru-RU" dirty="0" smtClean="0"/>
              <a:t> </a:t>
            </a:r>
            <a:r>
              <a:rPr lang="ru-RU" dirty="0"/>
              <a:t>районе, с февраля 1941 года воевал на </a:t>
            </a:r>
            <a:r>
              <a:rPr lang="ru-RU" dirty="0" err="1"/>
              <a:t>Ливенской</a:t>
            </a:r>
            <a:r>
              <a:rPr lang="ru-RU" dirty="0"/>
              <a:t> земле, освобождал город Орел, штурмовал крупные города Витебск, Смоленск, </a:t>
            </a:r>
            <a:r>
              <a:rPr lang="ru-RU" dirty="0" err="1" smtClean="0"/>
              <a:t>Кёнинсберг</a:t>
            </a:r>
            <a:r>
              <a:rPr lang="ru-RU" dirty="0" smtClean="0"/>
              <a:t>. В экспозиции вырезка из газеты «Ее звали </a:t>
            </a:r>
            <a:r>
              <a:rPr lang="ru-RU" dirty="0" smtClean="0"/>
              <a:t>Володькой», о </a:t>
            </a:r>
            <a:r>
              <a:rPr lang="ru-RU" dirty="0" smtClean="0"/>
              <a:t>легендарной военной судьбе младшего лейтенанта Марии Щербак, воспоминание ветерана 148-й Черниговской стрелковой дивизии </a:t>
            </a:r>
            <a:r>
              <a:rPr lang="ru-RU" dirty="0" err="1" smtClean="0"/>
              <a:t>Ярулина</a:t>
            </a:r>
            <a:r>
              <a:rPr lang="ru-RU" dirty="0" smtClean="0"/>
              <a:t> </a:t>
            </a:r>
            <a:r>
              <a:rPr lang="ru-RU" dirty="0" err="1" smtClean="0"/>
              <a:t>Ханифа</a:t>
            </a:r>
            <a:r>
              <a:rPr lang="ru-RU" dirty="0" smtClean="0"/>
              <a:t> Гариповича, книги А.С. Самойлова «Звезда Даниила Шишкова», «Судьба комбата».</a:t>
            </a:r>
            <a:endParaRPr lang="ru-RU" dirty="0"/>
          </a:p>
        </p:txBody>
      </p:sp>
      <p:pic>
        <p:nvPicPr>
          <p:cNvPr id="12" name="Picture 2" descr="C:\Users\user\Desktop\фото му\20210921_1035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t="2670" r="13111"/>
          <a:stretch/>
        </p:blipFill>
        <p:spPr bwMode="auto">
          <a:xfrm>
            <a:off x="1862403" y="933891"/>
            <a:ext cx="3364505" cy="533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EDA0A198-8BB1-9A4A-BEBB-C4A8EA671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500" cy="685966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A711EC6E-F766-1B41-A4EA-B2A82B324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826" y="0"/>
            <a:ext cx="12777825" cy="7078662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7498AB6-B9FB-734B-AF49-1BFA9B3C9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B5A6BE0-1139-A243-B568-FA338E889E87}"/>
              </a:ext>
            </a:extLst>
          </p:cNvPr>
          <p:cNvSpPr/>
          <p:nvPr/>
        </p:nvSpPr>
        <p:spPr>
          <a:xfrm>
            <a:off x="827903" y="889468"/>
            <a:ext cx="2940908" cy="575969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5999" y="1664615"/>
            <a:ext cx="57751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История 148-й стрелковой дивизии</a:t>
            </a:r>
          </a:p>
          <a:p>
            <a:r>
              <a:rPr lang="ru-RU" dirty="0" smtClean="0">
                <a:cs typeface="Arial" panose="020B0604020202020204" pitchFamily="34" charset="0"/>
              </a:rPr>
              <a:t>Экспозиция </a:t>
            </a:r>
            <a:r>
              <a:rPr lang="ru-RU" dirty="0">
                <a:cs typeface="Arial" panose="020B0604020202020204" pitchFamily="34" charset="0"/>
              </a:rPr>
              <a:t>рассказывающая о 148 стрелковой Черниговской  дивизия имени </a:t>
            </a:r>
            <a:r>
              <a:rPr lang="ru-RU" dirty="0" err="1" smtClean="0">
                <a:cs typeface="Arial" panose="020B0604020202020204" pitchFamily="34" charset="0"/>
              </a:rPr>
              <a:t>А.Суворова</a:t>
            </a:r>
            <a:r>
              <a:rPr lang="ru-RU" dirty="0" smtClean="0">
                <a:cs typeface="Arial" panose="020B0604020202020204" pitchFamily="34" charset="0"/>
              </a:rPr>
              <a:t>, </a:t>
            </a:r>
            <a:r>
              <a:rPr lang="ru-RU" dirty="0" smtClean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которая освобождала нашу </a:t>
            </a:r>
            <a:r>
              <a:rPr lang="ru-RU" dirty="0" err="1">
                <a:cs typeface="Arial" panose="020B0604020202020204" pitchFamily="34" charset="0"/>
              </a:rPr>
              <a:t>Ливенскую</a:t>
            </a:r>
            <a:r>
              <a:rPr lang="ru-RU" dirty="0">
                <a:cs typeface="Arial" panose="020B0604020202020204" pitchFamily="34" charset="0"/>
              </a:rPr>
              <a:t> землю.</a:t>
            </a:r>
          </a:p>
          <a:p>
            <a:r>
              <a:rPr lang="ru-RU" dirty="0">
                <a:cs typeface="Arial" panose="020B0604020202020204" pitchFamily="34" charset="0"/>
              </a:rPr>
              <a:t>Фронтовая биография ее была неразрывно связана с действиями частей и соединений 13 </a:t>
            </a:r>
            <a:r>
              <a:rPr lang="ru-RU" dirty="0" smtClean="0">
                <a:cs typeface="Arial" panose="020B0604020202020204" pitchFamily="34" charset="0"/>
              </a:rPr>
              <a:t>Армии. </a:t>
            </a:r>
          </a:p>
          <a:p>
            <a:r>
              <a:rPr lang="ru-RU" dirty="0" smtClean="0">
                <a:cs typeface="Arial" panose="020B0604020202020204" pitchFamily="34" charset="0"/>
              </a:rPr>
              <a:t>В </a:t>
            </a:r>
            <a:r>
              <a:rPr lang="ru-RU" dirty="0">
                <a:cs typeface="Arial" panose="020B0604020202020204" pitchFamily="34" charset="0"/>
              </a:rPr>
              <a:t>этой экспозиции представлены карты боевого пути 148-й стрелковой </a:t>
            </a:r>
            <a:r>
              <a:rPr lang="ru-RU" dirty="0" smtClean="0">
                <a:cs typeface="Arial" panose="020B0604020202020204" pitchFamily="34" charset="0"/>
              </a:rPr>
              <a:t>дивизии,  </a:t>
            </a:r>
            <a:r>
              <a:rPr lang="ru-RU" dirty="0">
                <a:cs typeface="Arial" panose="020B0604020202020204" pitchFamily="34" charset="0"/>
              </a:rPr>
              <a:t>переписка ветеранов с обучающимися школы №7(сегодня Гимназия), описаны воспоминания ветеранов 148-й стрелковой дивизии, вырезки из газет об её истории, архивные документы</a:t>
            </a:r>
            <a:r>
              <a:rPr lang="ru-RU" dirty="0" smtClean="0">
                <a:cs typeface="Arial" panose="020B0604020202020204" pitchFamily="34" charset="0"/>
              </a:rPr>
              <a:t>.</a:t>
            </a:r>
          </a:p>
          <a:p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2455" y="370017"/>
            <a:ext cx="5482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«Война в их судьбе»</a:t>
            </a:r>
            <a:endParaRPr lang="ru-RU" b="1" dirty="0"/>
          </a:p>
        </p:txBody>
      </p:sp>
      <p:pic>
        <p:nvPicPr>
          <p:cNvPr id="9" name="Picture 3" descr="C:\Users\user\Desktop\фото му\20210921_1037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3" t="4033" r="17924"/>
          <a:stretch/>
        </p:blipFill>
        <p:spPr bwMode="auto">
          <a:xfrm>
            <a:off x="815818" y="889468"/>
            <a:ext cx="2952993" cy="575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E4779321-3296-E441-98A3-6FF7520E1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D95BC232-310E-7A44-85DF-1160E0915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B6DCB10-A9AD-BD44-B354-5914903D3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1377" y="0"/>
            <a:ext cx="11830623" cy="549734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69CE0C57-F82E-A149-B627-5C2A7B5712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424"/>
            <a:ext cx="12385621" cy="6968424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7CD3ABE8-C472-6D4E-83E3-A552AE9E4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"/>
            <a:ext cx="12192003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6EEC90B-F542-A64D-815E-AD8586EDC1A3}"/>
              </a:ext>
            </a:extLst>
          </p:cNvPr>
          <p:cNvSpPr/>
          <p:nvPr/>
        </p:nvSpPr>
        <p:spPr>
          <a:xfrm>
            <a:off x="596154" y="988541"/>
            <a:ext cx="3689946" cy="50191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Вставить фотографию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выставки школьного музея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832742" y="306199"/>
            <a:ext cx="4473689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«Война в их судьбе»</a:t>
            </a:r>
            <a:endParaRPr lang="ru-RU" sz="2000" b="1" dirty="0"/>
          </a:p>
        </p:txBody>
      </p:sp>
      <p:pic>
        <p:nvPicPr>
          <p:cNvPr id="10" name="Picture 2" descr="C:\Users\user\Desktop\фото му\20210921_10361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t="15062" r="6465" b="2439"/>
          <a:stretch/>
        </p:blipFill>
        <p:spPr bwMode="auto">
          <a:xfrm>
            <a:off x="596154" y="850310"/>
            <a:ext cx="3790495" cy="521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76688" y="1997839"/>
            <a:ext cx="55857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Более 8 тысяч Ливенцев погибли за свободу и независимость нашей Родины.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время Великой Отечественной </a:t>
            </a:r>
            <a:r>
              <a:rPr lang="ru-RU" dirty="0" smtClean="0"/>
              <a:t>войны 14 </a:t>
            </a:r>
            <a:r>
              <a:rPr lang="ru-RU" dirty="0"/>
              <a:t>уроженцев г</a:t>
            </a:r>
            <a:r>
              <a:rPr lang="ru-RU" dirty="0" smtClean="0"/>
              <a:t>. Ливны </a:t>
            </a:r>
            <a:r>
              <a:rPr lang="ru-RU" dirty="0"/>
              <a:t>и </a:t>
            </a:r>
            <a:r>
              <a:rPr lang="ru-RU" dirty="0" err="1"/>
              <a:t>Ливенского</a:t>
            </a:r>
            <a:r>
              <a:rPr lang="ru-RU" dirty="0"/>
              <a:t> района в 1941 - 45 гг. стали Героями Советского Союза, 5 - полными кавалерами Ордена Славы.</a:t>
            </a:r>
          </a:p>
          <a:p>
            <a:r>
              <a:rPr lang="ru-RU" dirty="0"/>
              <a:t>В экспозиции представлены фотографии с описанием боевого пути  наших выдающихся земляков. К сожалению, некоторые из них были награждены уже посмертно.</a:t>
            </a:r>
          </a:p>
        </p:txBody>
      </p:sp>
    </p:spTree>
    <p:extLst>
      <p:ext uri="{BB962C8B-B14F-4D97-AF65-F5344CB8AC3E}">
        <p14:creationId xmlns:p14="http://schemas.microsoft.com/office/powerpoint/2010/main" val="21065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CEAC61F8-4DD5-B84B-B300-11E6727E4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4"/>
            <a:ext cx="12192000" cy="6876144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A3DBCCE8-2A73-6C43-983B-849932422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91" y="-18144"/>
            <a:ext cx="12418391" cy="6876144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DC68EAB-6EA1-B248-A24E-82748E909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18391" cy="6876144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41A323A4-AFF5-4046-9609-76ACBBA81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614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9EA1EF0-45C0-ED4C-8A40-9A40420A8C6A}"/>
              </a:ext>
            </a:extLst>
          </p:cNvPr>
          <p:cNvSpPr/>
          <p:nvPr/>
        </p:nvSpPr>
        <p:spPr>
          <a:xfrm>
            <a:off x="829040" y="1139810"/>
            <a:ext cx="2388929" cy="435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Вставить фотографию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выставки школьного музея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915670" y="394964"/>
            <a:ext cx="4526687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«Война в их судьбе»</a:t>
            </a:r>
            <a:endParaRPr lang="ru-RU" sz="2000" b="1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3861" y="1358834"/>
            <a:ext cx="50372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Письма с фронта... </a:t>
            </a:r>
            <a:r>
              <a:rPr lang="ru-RU" dirty="0"/>
              <a:t>Как их ждали в годы войны! Ведь они  были залогом того, что приславший их: муж, сын, брат, любимый жив и здоров, а значит, есть надежда увидеть его живым.  В них было все: короткие, скупые рассказы о войне и стихи, фотографии, если была возможность сняться у фронтового фотографа, вырезки из фронтовых газет.</a:t>
            </a:r>
          </a:p>
          <a:p>
            <a:pPr lvl="0"/>
            <a:r>
              <a:rPr lang="ru-RU" dirty="0"/>
              <a:t>В </a:t>
            </a:r>
            <a:r>
              <a:rPr lang="ru-RU" b="1" dirty="0"/>
              <a:t>экспозиции «Письма с фронта» </a:t>
            </a:r>
            <a:r>
              <a:rPr lang="ru-RU" dirty="0"/>
              <a:t>располагаются письма  наших земляков. Учащиеся гимназии собрали около сорока писем с фронта своих родственников</a:t>
            </a:r>
            <a:r>
              <a:rPr lang="ru-RU" dirty="0" smtClean="0"/>
              <a:t>.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Часть </a:t>
            </a:r>
            <a:r>
              <a:rPr lang="ru-RU" dirty="0">
                <a:solidFill>
                  <a:prstClr val="black"/>
                </a:solidFill>
              </a:rPr>
              <a:t>из них вошла в книгу «</a:t>
            </a:r>
            <a:r>
              <a:rPr lang="ru-RU" dirty="0" smtClean="0">
                <a:solidFill>
                  <a:prstClr val="black"/>
                </a:solidFill>
              </a:rPr>
              <a:t>Письмо </a:t>
            </a:r>
            <a:r>
              <a:rPr lang="ru-RU" dirty="0">
                <a:solidFill>
                  <a:prstClr val="black"/>
                </a:solidFill>
              </a:rPr>
              <a:t>с фронта».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t="6818" r="1151"/>
          <a:stretch/>
        </p:blipFill>
        <p:spPr>
          <a:xfrm rot="5400000">
            <a:off x="890763" y="1064048"/>
            <a:ext cx="2359123" cy="2388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18" y="3251524"/>
            <a:ext cx="2482571" cy="224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фото му\20210924_10254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5760" r="10200" b="6847"/>
          <a:stretch/>
        </p:blipFill>
        <p:spPr bwMode="auto">
          <a:xfrm>
            <a:off x="3217969" y="1190647"/>
            <a:ext cx="2965623" cy="430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му\20210924_10301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4" t="12653" r="18649" b="23499"/>
          <a:stretch/>
        </p:blipFill>
        <p:spPr bwMode="auto">
          <a:xfrm>
            <a:off x="9356670" y="4809782"/>
            <a:ext cx="2085687" cy="189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5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5ED9C382-99DD-024C-A83B-4B0137F8D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079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F70EF578-D991-6B43-986B-290992D52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6833141-04F4-8540-8E51-598C834BB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3D3AB676-D932-D84F-AA1B-65790BD3E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92917DD8-263E-CE40-9E0F-97890EA77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8775E40-12F5-0F4E-9ED1-43CA348847FF}"/>
              </a:ext>
            </a:extLst>
          </p:cNvPr>
          <p:cNvSpPr/>
          <p:nvPr/>
        </p:nvSpPr>
        <p:spPr>
          <a:xfrm>
            <a:off x="1169164" y="1250235"/>
            <a:ext cx="3180413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695744" y="300322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«Война в их судьбе»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64195" y="148606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рамках акции «Женское лицо Победы», члены совета музея провели поисковую работу «Учителя-женщины в годы Великой Отечественной войны». На стенде представлена информация об Горностаевой  Зинаиде Ивановне несовершеннолетнем труженике тыла, </a:t>
            </a:r>
            <a:r>
              <a:rPr lang="ru-RU" dirty="0" err="1"/>
              <a:t>Кашкаровой</a:t>
            </a:r>
            <a:r>
              <a:rPr lang="ru-RU" dirty="0"/>
              <a:t>  Марии Захаровны, </a:t>
            </a:r>
            <a:r>
              <a:rPr lang="ru-RU" dirty="0" smtClean="0"/>
              <a:t>награждённой </a:t>
            </a:r>
            <a:r>
              <a:rPr lang="ru-RU" dirty="0"/>
              <a:t>медалями «За боевые заслуги», «За победу над Германией»,</a:t>
            </a:r>
            <a:r>
              <a:rPr lang="ru-RU" dirty="0" err="1"/>
              <a:t>Могилевцевой</a:t>
            </a:r>
            <a:r>
              <a:rPr lang="ru-RU" dirty="0"/>
              <a:t> Тамары Михайловны ветеране ВОВ, а также об   учительской династии </a:t>
            </a:r>
            <a:r>
              <a:rPr lang="ru-RU" dirty="0" err="1"/>
              <a:t>Удовыдченковых</a:t>
            </a:r>
            <a:r>
              <a:rPr lang="ru-RU" dirty="0" smtClean="0"/>
              <a:t>:  </a:t>
            </a:r>
            <a:r>
              <a:rPr lang="ru-RU" dirty="0"/>
              <a:t>Антонины Михайловны , Надежды Михайловны ,Марии Митрофановны, которые в годы ВОВ трудились в тылу, продолжали работу в школе. </a:t>
            </a:r>
          </a:p>
        </p:txBody>
      </p:sp>
      <p:pic>
        <p:nvPicPr>
          <p:cNvPr id="11" name="Picture 2" descr="C:\Users\user\Desktop\фото му\20210921_10382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4859" r="3399"/>
          <a:stretch/>
        </p:blipFill>
        <p:spPr bwMode="auto">
          <a:xfrm>
            <a:off x="1169164" y="1250234"/>
            <a:ext cx="3180413" cy="43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FA4385A3-A412-A644-8911-29CD81C4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B0D2A4F-73DE-644A-B2EE-E1196D2F5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9BFD895A-317A-0A42-87C4-AAC81A60C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D677F700-331C-4346-97CC-09B508FD7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8E9205-5666-0E4A-A68E-5D43970EF908}"/>
              </a:ext>
            </a:extLst>
          </p:cNvPr>
          <p:cNvSpPr/>
          <p:nvPr/>
        </p:nvSpPr>
        <p:spPr>
          <a:xfrm>
            <a:off x="1416454" y="1250235"/>
            <a:ext cx="2441071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559703" y="218709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«Война в их судьбе»</a:t>
            </a:r>
            <a:endParaRPr lang="ru-RU" sz="2000" b="1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19102" y="1028343"/>
            <a:ext cx="53793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экспозиция представлены копии документов, фотографии, личные вещи, переданные в дар музею Гимназии </a:t>
            </a:r>
            <a:r>
              <a:rPr lang="ru-RU" dirty="0" err="1"/>
              <a:t>Трубициной</a:t>
            </a:r>
            <a:r>
              <a:rPr lang="ru-RU" dirty="0"/>
              <a:t> Кларой Ивановной. </a:t>
            </a:r>
          </a:p>
          <a:p>
            <a:r>
              <a:rPr lang="ru-RU" dirty="0"/>
              <a:t>Клара Ивановна – малолетний узник фашистских концлагерей. В 1941 году вместе с мамой угнаны были Латвию и проданы немцами латышской семье, а затем отвезли их в Кенигсберг (сейчас Калининград), оттуда в Польшу, где прожили до марта 1945 года. Пришлось пережить многое: эвакуацию, бомбёжки, голод. Это было детство, опалённое войной, жестокой, беспощадной, страшной. </a:t>
            </a:r>
          </a:p>
          <a:p>
            <a:r>
              <a:rPr lang="ru-RU" dirty="0"/>
              <a:t>Награждена:</a:t>
            </a:r>
          </a:p>
          <a:p>
            <a:r>
              <a:rPr lang="ru-RU" dirty="0"/>
              <a:t>-Юбилейной медалью «60 лет Победы в Великой Отечественной войне 1941-1945гг»;  </a:t>
            </a:r>
          </a:p>
          <a:p>
            <a:r>
              <a:rPr lang="ru-RU" dirty="0"/>
              <a:t>-Юбилейной медалью «65 лет Победы в Великой  Отечественной  войне 1941-1945гг»;</a:t>
            </a:r>
          </a:p>
          <a:p>
            <a:r>
              <a:rPr lang="ru-RU" dirty="0"/>
              <a:t>- Памятной медалью «Дети войны».</a:t>
            </a:r>
          </a:p>
        </p:txBody>
      </p:sp>
      <p:pic>
        <p:nvPicPr>
          <p:cNvPr id="10" name="Picture 2" descr="C:\Users\user\Desktop\фото му\20210921_10371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r="17323" b="8876"/>
          <a:stretch/>
        </p:blipFill>
        <p:spPr bwMode="auto">
          <a:xfrm>
            <a:off x="1336133" y="889093"/>
            <a:ext cx="2766309" cy="50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3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348BA19D-FCC5-304F-A43C-D8454715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0785" cy="6866395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E420EE29-0676-6B4B-889E-493498828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DB5A3E78-6E55-1B40-99AF-BBD9005CC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" y="0"/>
            <a:ext cx="12415950" cy="686639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CE3D38B2-ED6F-784F-A43A-62A16AC8C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" y="0"/>
            <a:ext cx="12400784" cy="6866395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D05BE8A9-EEFD-FC49-88E8-C65DE3605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"/>
            <a:ext cx="12191999" cy="686639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093EC35-75C5-FA46-B817-4325E96F3B16}"/>
              </a:ext>
            </a:extLst>
          </p:cNvPr>
          <p:cNvSpPr/>
          <p:nvPr/>
        </p:nvSpPr>
        <p:spPr>
          <a:xfrm>
            <a:off x="1408670" y="880318"/>
            <a:ext cx="3107247" cy="4454338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530086" y="880318"/>
            <a:ext cx="3004246" cy="7859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«Война в их судьбе»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22039" y="219533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«Экспонаты времён ВОВ»</a:t>
            </a:r>
          </a:p>
          <a:p>
            <a:r>
              <a:rPr lang="ru-RU" dirty="0"/>
              <a:t>В экспозиции представлено оружие времён ВОВ: штык к винтовке Мосина, ручная граната РГД-33, осколочная «рубашка» ручной гранаты, хвостовое оперение минометных мин, ствол винтовки СВТ-40 с шомполом, патроны, осколок немецкой пепельницы передан в музей на хранение Скворцовым В.Д. и др.</a:t>
            </a:r>
          </a:p>
          <a:p>
            <a:r>
              <a:rPr lang="ru-RU" dirty="0"/>
              <a:t>Также в экспозиции можно встретить стальной </a:t>
            </a:r>
          </a:p>
          <a:p>
            <a:r>
              <a:rPr lang="ru-RU" dirty="0"/>
              <a:t> шлем, который надежно защищал советских солдат в Великую Отечественную войну; металлическую флягу, входившей в экипировку советских бойцов.</a:t>
            </a:r>
            <a:endParaRPr lang="ru-RU" dirty="0"/>
          </a:p>
        </p:txBody>
      </p:sp>
      <p:pic>
        <p:nvPicPr>
          <p:cNvPr id="13" name="Picture 2" descr="C:\Users\user\Desktop\фото му\20210924_10221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0" t="5803"/>
          <a:stretch/>
        </p:blipFill>
        <p:spPr bwMode="auto">
          <a:xfrm>
            <a:off x="1347406" y="880318"/>
            <a:ext cx="3143276" cy="244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Desktop\фото му\20210924_10233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t="7911" r="-1" b="12834"/>
          <a:stretch/>
        </p:blipFill>
        <p:spPr bwMode="auto">
          <a:xfrm>
            <a:off x="1347406" y="3345170"/>
            <a:ext cx="3178017" cy="19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973</Words>
  <Application>Microsoft Office PowerPoint</Application>
  <PresentationFormat>Произвольный</PresentationFormat>
  <Paragraphs>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62</cp:revision>
  <dcterms:created xsi:type="dcterms:W3CDTF">2021-05-21T09:18:48Z</dcterms:created>
  <dcterms:modified xsi:type="dcterms:W3CDTF">2021-09-28T04:58:02Z</dcterms:modified>
</cp:coreProperties>
</file>