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0" r:id="rId3"/>
    <p:sldId id="275" r:id="rId4"/>
    <p:sldId id="280" r:id="rId5"/>
    <p:sldId id="264" r:id="rId6"/>
    <p:sldId id="263" r:id="rId7"/>
    <p:sldId id="259" r:id="rId8"/>
    <p:sldId id="262" r:id="rId9"/>
    <p:sldId id="258" r:id="rId10"/>
    <p:sldId id="289" r:id="rId11"/>
    <p:sldId id="286" r:id="rId12"/>
    <p:sldId id="261" r:id="rId13"/>
    <p:sldId id="265" r:id="rId14"/>
    <p:sldId id="266" r:id="rId15"/>
    <p:sldId id="267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52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19.05.2006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19.05.2006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19.05.2006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19.05.2006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19.05.2006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19.05.2006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19.05.2006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19.05.2006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19.05.2006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19.05.2006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19.05.2006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19.05.2006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148-я стрелковая дивизия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4290187"/>
            <a:ext cx="7848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Экспозиция рассказывающая о 148 стрелковой Черниговской  дивизия имени </a:t>
            </a:r>
            <a:r>
              <a:rPr lang="ru-RU" dirty="0" err="1"/>
              <a:t>А.Суворова</a:t>
            </a:r>
            <a:r>
              <a:rPr lang="ru-RU" dirty="0"/>
              <a:t>., которая освобождала нашу </a:t>
            </a:r>
            <a:r>
              <a:rPr lang="ru-RU" dirty="0" err="1"/>
              <a:t>Ливенскую</a:t>
            </a:r>
            <a:r>
              <a:rPr lang="ru-RU" dirty="0"/>
              <a:t> землю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966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виртуальный музей на сайт\2019-11-26\0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4" t="14657" r="5968"/>
          <a:stretch/>
        </p:blipFill>
        <p:spPr bwMode="auto">
          <a:xfrm>
            <a:off x="402431" y="476672"/>
            <a:ext cx="8402315" cy="494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07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E:\виртуальный музей на сайт\2019-11-26\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92" y="476672"/>
            <a:ext cx="8205216" cy="57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10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276668"/>
            <a:ext cx="8147248" cy="67261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0" dirty="0" smtClean="0">
                <a:solidFill>
                  <a:schemeClr val="tx1"/>
                </a:solidFill>
                <a:effectLst/>
              </a:rPr>
              <a:t>На месте форсирования реки Десна ветераны</a:t>
            </a:r>
            <a:br>
              <a:rPr lang="ru-RU" sz="2400" b="0" dirty="0" smtClean="0">
                <a:solidFill>
                  <a:schemeClr val="tx1"/>
                </a:solidFill>
                <a:effectLst/>
              </a:rPr>
            </a:br>
            <a:r>
              <a:rPr lang="ru-RU" sz="2400" b="0" dirty="0" smtClean="0">
                <a:solidFill>
                  <a:schemeClr val="tx1"/>
                </a:solidFill>
                <a:effectLst/>
              </a:rPr>
              <a:t> 148 стр. дивизии</a:t>
            </a:r>
            <a:endParaRPr lang="ru-RU" sz="2400" b="0" dirty="0">
              <a:solidFill>
                <a:schemeClr val="tx1"/>
              </a:solidFill>
              <a:effectLst/>
            </a:endParaRPr>
          </a:p>
        </p:txBody>
      </p:sp>
      <p:pic>
        <p:nvPicPr>
          <p:cNvPr id="5122" name="Picture 2" descr="C:\Users\user\Desktop\Они освобождали город Ливны\0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7" t="31349" r="5441" b="16652"/>
          <a:stretch/>
        </p:blipFill>
        <p:spPr bwMode="auto">
          <a:xfrm>
            <a:off x="395536" y="356513"/>
            <a:ext cx="8352928" cy="489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10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1940" y="4869160"/>
            <a:ext cx="8183880" cy="1051560"/>
          </a:xfrm>
        </p:spPr>
        <p:txBody>
          <a:bodyPr>
            <a:noAutofit/>
          </a:bodyPr>
          <a:lstStyle/>
          <a:p>
            <a:pPr algn="ctr"/>
            <a:r>
              <a:rPr lang="ru-RU" sz="1800" b="0" dirty="0" smtClean="0">
                <a:solidFill>
                  <a:schemeClr val="tx1"/>
                </a:solidFill>
                <a:effectLst/>
              </a:rPr>
              <a:t>Участники встречи ветеранов 148 с. л. 13-60  армии. На поле боя под Прохоровкой, у монумента павшим воинам, за освобождение Орловской области, в боях на Орловско-Курской дуге</a:t>
            </a:r>
            <a:br>
              <a:rPr lang="ru-RU" sz="1800" b="0" dirty="0" smtClean="0">
                <a:solidFill>
                  <a:schemeClr val="tx1"/>
                </a:solidFill>
                <a:effectLst/>
              </a:rPr>
            </a:br>
            <a:r>
              <a:rPr lang="ru-RU" sz="1800" b="0" dirty="0" smtClean="0">
                <a:solidFill>
                  <a:schemeClr val="tx1"/>
                </a:solidFill>
                <a:effectLst/>
              </a:rPr>
              <a:t> с 5 июля 1941г. </a:t>
            </a:r>
            <a:endParaRPr lang="ru-RU" sz="1800" b="0" dirty="0">
              <a:solidFill>
                <a:schemeClr val="tx1"/>
              </a:solidFill>
              <a:effectLst/>
            </a:endParaRPr>
          </a:p>
        </p:txBody>
      </p:sp>
      <p:pic>
        <p:nvPicPr>
          <p:cNvPr id="9218" name="Picture 2" descr="C:\Users\user\Desktop\Они освобождали город Ливны\0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6" t="33792" r="7468" b="15645"/>
          <a:stretch/>
        </p:blipFill>
        <p:spPr bwMode="auto">
          <a:xfrm>
            <a:off x="761555" y="476672"/>
            <a:ext cx="7724650" cy="429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77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256" y="5373216"/>
            <a:ext cx="8183880" cy="517808"/>
          </a:xfrm>
        </p:spPr>
        <p:txBody>
          <a:bodyPr>
            <a:normAutofit/>
          </a:bodyPr>
          <a:lstStyle/>
          <a:p>
            <a:pPr algn="ctr"/>
            <a:r>
              <a:rPr lang="ru-RU" sz="2000" b="0" dirty="0" smtClean="0">
                <a:solidFill>
                  <a:schemeClr val="tx1"/>
                </a:solidFill>
                <a:effectLst/>
              </a:rPr>
              <a:t>Ветераны 148 стр. дивизии в музее города   </a:t>
            </a:r>
            <a:r>
              <a:rPr lang="ru-RU" sz="2000" b="0" dirty="0" err="1" smtClean="0">
                <a:solidFill>
                  <a:schemeClr val="tx1"/>
                </a:solidFill>
                <a:effectLst/>
              </a:rPr>
              <a:t>Шепитовка</a:t>
            </a:r>
            <a:r>
              <a:rPr lang="ru-RU" sz="1800" dirty="0" smtClean="0">
                <a:solidFill>
                  <a:schemeClr val="tx1"/>
                </a:solidFill>
              </a:rPr>
              <a:t>.</a:t>
            </a: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10242" name="Picture 2" descr="C:\Users\user\Desktop\Они освобождали город Ливны\0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1" t="32104" r="5453" b="15233"/>
          <a:stretch/>
        </p:blipFill>
        <p:spPr bwMode="auto">
          <a:xfrm>
            <a:off x="899592" y="501426"/>
            <a:ext cx="7457209" cy="472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3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581128"/>
            <a:ext cx="8136904" cy="1224136"/>
          </a:xfrm>
        </p:spPr>
        <p:txBody>
          <a:bodyPr>
            <a:noAutofit/>
          </a:bodyPr>
          <a:lstStyle/>
          <a:p>
            <a:pPr algn="ctr"/>
            <a:r>
              <a:rPr lang="ru-RU" sz="1800" b="0" dirty="0" smtClean="0">
                <a:solidFill>
                  <a:schemeClr val="tx1"/>
                </a:solidFill>
                <a:effectLst/>
              </a:rPr>
              <a:t>Встреча ветеранов Великой Отечественной войны в честь 40-летия Победы над Германией. Справа-налево : Дайнеко Владимир Иванович, </a:t>
            </a:r>
            <a:r>
              <a:rPr lang="ru-RU" sz="1800" b="0" dirty="0" err="1" smtClean="0">
                <a:solidFill>
                  <a:schemeClr val="tx1"/>
                </a:solidFill>
                <a:effectLst/>
              </a:rPr>
              <a:t>Кибейкин</a:t>
            </a:r>
            <a:r>
              <a:rPr lang="ru-RU" sz="1800" b="0" dirty="0" smtClean="0">
                <a:solidFill>
                  <a:schemeClr val="tx1"/>
                </a:solidFill>
                <a:effectLst/>
              </a:rPr>
              <a:t> Трофим Алексеевич, Скворцов Владимир </a:t>
            </a:r>
            <a:r>
              <a:rPr lang="ru-RU" sz="1800" b="0" dirty="0" err="1" smtClean="0">
                <a:solidFill>
                  <a:schemeClr val="tx1"/>
                </a:solidFill>
                <a:effectLst/>
              </a:rPr>
              <a:t>Дорофеевич</a:t>
            </a:r>
            <a:r>
              <a:rPr lang="ru-RU" sz="1800" b="0" dirty="0" smtClean="0">
                <a:solidFill>
                  <a:schemeClr val="tx1"/>
                </a:solidFill>
                <a:effectLst/>
              </a:rPr>
              <a:t>, Замятин Геннадий Николаевич.  </a:t>
            </a:r>
            <a:endParaRPr lang="ru-RU" sz="1800" b="0" dirty="0">
              <a:solidFill>
                <a:schemeClr val="tx1"/>
              </a:solidFill>
              <a:effectLst/>
            </a:endParaRPr>
          </a:p>
        </p:txBody>
      </p:sp>
      <p:pic>
        <p:nvPicPr>
          <p:cNvPr id="11266" name="Picture 2" descr="C:\Users\user\Desktop\Они освобождали город Ливны\0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0" t="24023" r="2793" b="23334"/>
          <a:stretch/>
        </p:blipFill>
        <p:spPr bwMode="auto">
          <a:xfrm>
            <a:off x="970705" y="404664"/>
            <a:ext cx="7073245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89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221088"/>
            <a:ext cx="8183880" cy="1728192"/>
          </a:xfrm>
        </p:spPr>
        <p:txBody>
          <a:bodyPr>
            <a:normAutofit fontScale="90000"/>
          </a:bodyPr>
          <a:lstStyle/>
          <a:p>
            <a:r>
              <a:rPr lang="ru-RU" sz="1800" b="0" dirty="0" smtClean="0">
                <a:solidFill>
                  <a:schemeClr val="tx1"/>
                </a:solidFill>
              </a:rPr>
              <a:t>                              </a:t>
            </a:r>
            <a:r>
              <a:rPr lang="ru-RU" sz="1600" b="0" dirty="0" smtClean="0">
                <a:solidFill>
                  <a:schemeClr val="tx1"/>
                </a:solidFill>
              </a:rPr>
              <a:t>Штаб 148-й стрелковой дивизии</a:t>
            </a:r>
            <a:br>
              <a:rPr lang="ru-RU" sz="1600" b="0" dirty="0" smtClean="0">
                <a:solidFill>
                  <a:schemeClr val="tx1"/>
                </a:solidFill>
              </a:rPr>
            </a:br>
            <a:r>
              <a:rPr lang="ru-RU" sz="1600" b="0" dirty="0" smtClean="0">
                <a:solidFill>
                  <a:schemeClr val="tx1"/>
                </a:solidFill>
              </a:rPr>
              <a:t>1 ряд: командир 507 с/п. майор </a:t>
            </a:r>
            <a:r>
              <a:rPr lang="ru-RU" sz="1600" b="0" dirty="0" err="1" smtClean="0">
                <a:solidFill>
                  <a:schemeClr val="tx1"/>
                </a:solidFill>
              </a:rPr>
              <a:t>Алеков</a:t>
            </a:r>
            <a:r>
              <a:rPr lang="ru-RU" sz="1600" b="0" dirty="0" smtClean="0">
                <a:solidFill>
                  <a:schemeClr val="tx1"/>
                </a:solidFill>
              </a:rPr>
              <a:t>,  НКПО дивизии полковник </a:t>
            </a:r>
            <a:r>
              <a:rPr lang="ru-RU" sz="1600" b="0" dirty="0" err="1" smtClean="0">
                <a:solidFill>
                  <a:schemeClr val="tx1"/>
                </a:solidFill>
              </a:rPr>
              <a:t>Волчин</a:t>
            </a:r>
            <a:r>
              <a:rPr lang="ru-RU" sz="1600" b="0" dirty="0" smtClean="0">
                <a:solidFill>
                  <a:schemeClr val="tx1"/>
                </a:solidFill>
              </a:rPr>
              <a:t>, комдив генерал- майор Мищенко, вновь назначенный комдив полковник Гольцов, начштаба полковник Васин</a:t>
            </a:r>
            <a:br>
              <a:rPr lang="ru-RU" sz="1600" b="0" dirty="0" smtClean="0">
                <a:solidFill>
                  <a:schemeClr val="tx1"/>
                </a:solidFill>
              </a:rPr>
            </a:br>
            <a:r>
              <a:rPr lang="ru-RU" sz="1600" b="0" dirty="0" smtClean="0">
                <a:solidFill>
                  <a:schemeClr val="tx1"/>
                </a:solidFill>
              </a:rPr>
              <a:t>2 ряд: командир 496 с/п полковник Сидоров , </a:t>
            </a:r>
            <a:r>
              <a:rPr lang="ru-RU" sz="1600" b="0" dirty="0" err="1" smtClean="0">
                <a:solidFill>
                  <a:schemeClr val="tx1"/>
                </a:solidFill>
              </a:rPr>
              <a:t>замкомдива</a:t>
            </a:r>
            <a:r>
              <a:rPr lang="ru-RU" sz="1600" b="0" dirty="0" smtClean="0">
                <a:solidFill>
                  <a:schemeClr val="tx1"/>
                </a:solidFill>
              </a:rPr>
              <a:t> полковник </a:t>
            </a:r>
            <a:r>
              <a:rPr lang="ru-RU" sz="1600" b="0" dirty="0" err="1" smtClean="0">
                <a:solidFill>
                  <a:schemeClr val="tx1"/>
                </a:solidFill>
              </a:rPr>
              <a:t>Милкадзе</a:t>
            </a:r>
            <a:r>
              <a:rPr lang="ru-RU" sz="1600" b="0" dirty="0" smtClean="0">
                <a:solidFill>
                  <a:schemeClr val="tx1"/>
                </a:solidFill>
              </a:rPr>
              <a:t>, командир 654 с/п полковник Фёдоров</a:t>
            </a:r>
            <a:r>
              <a:rPr lang="ru-RU" sz="1600" b="0" dirty="0" smtClean="0">
                <a:solidFill>
                  <a:schemeClr val="tx1"/>
                </a:solidFill>
              </a:rPr>
              <a:t>, </a:t>
            </a:r>
            <a:r>
              <a:rPr lang="ru-RU" sz="1600" b="0" dirty="0" err="1" smtClean="0">
                <a:solidFill>
                  <a:schemeClr val="tx1"/>
                </a:solidFill>
              </a:rPr>
              <a:t>замкомдива</a:t>
            </a:r>
            <a:r>
              <a:rPr lang="ru-RU" sz="1600" b="0" dirty="0" smtClean="0">
                <a:solidFill>
                  <a:schemeClr val="tx1"/>
                </a:solidFill>
              </a:rPr>
              <a:t> </a:t>
            </a:r>
            <a:r>
              <a:rPr lang="ru-RU" sz="1600" b="0" dirty="0" smtClean="0">
                <a:solidFill>
                  <a:schemeClr val="tx1"/>
                </a:solidFill>
              </a:rPr>
              <a:t>по тылу полковник Фомин, инженер  дивизии подполковник </a:t>
            </a:r>
            <a:r>
              <a:rPr lang="ru-RU" sz="1600" b="0" dirty="0" err="1" smtClean="0">
                <a:solidFill>
                  <a:schemeClr val="tx1"/>
                </a:solidFill>
              </a:rPr>
              <a:t>Молофей</a:t>
            </a:r>
            <a:r>
              <a:rPr lang="ru-RU" sz="1600" b="0" dirty="0" smtClean="0">
                <a:solidFill>
                  <a:schemeClr val="tx1"/>
                </a:solidFill>
              </a:rPr>
              <a:t>, нач. оперотряда дивизии полковник Эпштейн</a:t>
            </a:r>
            <a:endParaRPr lang="ru-RU" sz="1600" b="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76672"/>
            <a:ext cx="5718849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121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esktop\сканирование\перечень городов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9" t="4820" r="7692" b="3381"/>
          <a:stretch/>
        </p:blipFill>
        <p:spPr bwMode="auto">
          <a:xfrm>
            <a:off x="323528" y="402631"/>
            <a:ext cx="4244296" cy="554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сканирование\перечень продолжение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2" t="4845" r="7233" b="4729"/>
          <a:stretch/>
        </p:blipFill>
        <p:spPr bwMode="auto">
          <a:xfrm rot="10800000">
            <a:off x="4567822" y="402629"/>
            <a:ext cx="4291519" cy="554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56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39552" y="5157192"/>
            <a:ext cx="8183880" cy="648072"/>
          </a:xfrm>
        </p:spPr>
        <p:txBody>
          <a:bodyPr>
            <a:normAutofit fontScale="90000"/>
          </a:bodyPr>
          <a:lstStyle/>
          <a:p>
            <a:pPr marL="265176" lvl="0" indent="-265176" algn="ctr">
              <a:spcBef>
                <a:spcPts val="250"/>
              </a:spcBef>
            </a:pPr>
            <a:r>
              <a:rPr lang="ru-RU" sz="2200" b="0" dirty="0" smtClean="0">
                <a:solidFill>
                  <a:prstClr val="black"/>
                </a:solidFill>
                <a:effectLst/>
                <a:ea typeface="+mn-ea"/>
                <a:cs typeface="+mn-cs"/>
              </a:rPr>
              <a:t/>
            </a:r>
            <a:br>
              <a:rPr lang="ru-RU" sz="2200" b="0" dirty="0" smtClean="0">
                <a:solidFill>
                  <a:prstClr val="black"/>
                </a:solidFill>
                <a:effectLst/>
                <a:ea typeface="+mn-ea"/>
                <a:cs typeface="+mn-cs"/>
              </a:rPr>
            </a:br>
            <a:r>
              <a:rPr lang="ru-RU" sz="2200" b="0" dirty="0">
                <a:solidFill>
                  <a:prstClr val="black"/>
                </a:solidFill>
                <a:effectLst/>
                <a:ea typeface="+mn-ea"/>
                <a:cs typeface="+mn-cs"/>
              </a:rPr>
              <a:t/>
            </a:r>
            <a:br>
              <a:rPr lang="ru-RU" sz="2200" b="0" dirty="0">
                <a:solidFill>
                  <a:prstClr val="black"/>
                </a:solidFill>
                <a:effectLst/>
                <a:ea typeface="+mn-ea"/>
                <a:cs typeface="+mn-cs"/>
              </a:rPr>
            </a:br>
            <a:r>
              <a:rPr lang="ru-RU" sz="2200" b="0" dirty="0" smtClean="0">
                <a:solidFill>
                  <a:prstClr val="black"/>
                </a:solidFill>
                <a:effectLst/>
                <a:ea typeface="+mn-ea"/>
                <a:cs typeface="+mn-cs"/>
              </a:rPr>
              <a:t/>
            </a:r>
            <a:br>
              <a:rPr lang="ru-RU" sz="2200" b="0" dirty="0" smtClean="0">
                <a:solidFill>
                  <a:prstClr val="black"/>
                </a:solidFill>
                <a:effectLst/>
                <a:ea typeface="+mn-ea"/>
                <a:cs typeface="+mn-cs"/>
              </a:rPr>
            </a:br>
            <a:r>
              <a:rPr lang="ru-RU" sz="2200" b="0" dirty="0">
                <a:solidFill>
                  <a:prstClr val="black"/>
                </a:solidFill>
                <a:effectLst/>
                <a:ea typeface="+mn-ea"/>
                <a:cs typeface="+mn-cs"/>
              </a:rPr>
              <a:t/>
            </a:r>
            <a:br>
              <a:rPr lang="ru-RU" sz="2200" b="0" dirty="0">
                <a:solidFill>
                  <a:prstClr val="black"/>
                </a:solidFill>
                <a:effectLst/>
                <a:ea typeface="+mn-ea"/>
                <a:cs typeface="+mn-cs"/>
              </a:rPr>
            </a:br>
            <a:r>
              <a:rPr lang="ru-RU" sz="2200" b="0" dirty="0" smtClean="0">
                <a:solidFill>
                  <a:prstClr val="black"/>
                </a:solidFill>
                <a:effectLst/>
                <a:ea typeface="+mn-ea"/>
                <a:cs typeface="+mn-cs"/>
              </a:rPr>
              <a:t/>
            </a:r>
            <a:br>
              <a:rPr lang="ru-RU" sz="2200" b="0" dirty="0" smtClean="0">
                <a:solidFill>
                  <a:prstClr val="black"/>
                </a:solidFill>
                <a:effectLst/>
                <a:ea typeface="+mn-ea"/>
                <a:cs typeface="+mn-cs"/>
              </a:rPr>
            </a:br>
            <a:r>
              <a:rPr lang="ru-RU" sz="2200" b="0" dirty="0" smtClean="0">
                <a:solidFill>
                  <a:prstClr val="black"/>
                </a:solidFill>
                <a:effectLst/>
                <a:ea typeface="+mn-ea"/>
                <a:cs typeface="+mn-cs"/>
              </a:rPr>
              <a:t/>
            </a:r>
            <a:br>
              <a:rPr lang="ru-RU" sz="2200" b="0" dirty="0" smtClean="0">
                <a:solidFill>
                  <a:prstClr val="black"/>
                </a:solidFill>
                <a:effectLst/>
                <a:ea typeface="+mn-ea"/>
                <a:cs typeface="+mn-cs"/>
              </a:rPr>
            </a:br>
            <a:r>
              <a:rPr lang="ru-RU" sz="2200" b="0" dirty="0">
                <a:solidFill>
                  <a:prstClr val="black"/>
                </a:solidFill>
                <a:effectLst/>
                <a:ea typeface="+mn-ea"/>
                <a:cs typeface="+mn-cs"/>
              </a:rPr>
              <a:t/>
            </a:r>
            <a:br>
              <a:rPr lang="ru-RU" sz="2200" b="0" dirty="0">
                <a:solidFill>
                  <a:prstClr val="black"/>
                </a:solidFill>
                <a:effectLst/>
                <a:ea typeface="+mn-ea"/>
                <a:cs typeface="+mn-cs"/>
              </a:rPr>
            </a:br>
            <a:r>
              <a:rPr lang="ru-RU" sz="2200" b="0" dirty="0" smtClean="0">
                <a:solidFill>
                  <a:prstClr val="black"/>
                </a:solidFill>
                <a:effectLst/>
                <a:ea typeface="+mn-ea"/>
                <a:cs typeface="+mn-cs"/>
              </a:rPr>
              <a:t/>
            </a:r>
            <a:br>
              <a:rPr lang="ru-RU" sz="2200" b="0" dirty="0" smtClean="0">
                <a:solidFill>
                  <a:prstClr val="black"/>
                </a:solidFill>
                <a:effectLst/>
                <a:ea typeface="+mn-ea"/>
                <a:cs typeface="+mn-cs"/>
              </a:rPr>
            </a:br>
            <a:r>
              <a:rPr lang="ru-RU" sz="2200" b="0" dirty="0" smtClean="0">
                <a:solidFill>
                  <a:prstClr val="black"/>
                </a:solidFill>
                <a:effectLst/>
                <a:ea typeface="+mn-ea"/>
                <a:cs typeface="+mn-cs"/>
              </a:rPr>
              <a:t/>
            </a:r>
            <a:br>
              <a:rPr lang="ru-RU" sz="2200" b="0" dirty="0" smtClean="0">
                <a:solidFill>
                  <a:prstClr val="black"/>
                </a:solidFill>
                <a:effectLst/>
                <a:ea typeface="+mn-ea"/>
                <a:cs typeface="+mn-cs"/>
              </a:rPr>
            </a:br>
            <a:r>
              <a:rPr lang="ru-RU" sz="2200" b="0" dirty="0">
                <a:solidFill>
                  <a:prstClr val="black"/>
                </a:solidFill>
                <a:effectLst/>
                <a:ea typeface="+mn-ea"/>
                <a:cs typeface="+mn-cs"/>
              </a:rPr>
              <a:t/>
            </a:r>
            <a:br>
              <a:rPr lang="ru-RU" sz="2200" b="0" dirty="0">
                <a:solidFill>
                  <a:prstClr val="black"/>
                </a:solidFill>
                <a:effectLst/>
                <a:ea typeface="+mn-ea"/>
                <a:cs typeface="+mn-cs"/>
              </a:rPr>
            </a:br>
            <a:endParaRPr lang="ru-RU" b="0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4294967295"/>
          </p:nvPr>
        </p:nvSpPr>
        <p:spPr>
          <a:xfrm rot="10800000" flipV="1">
            <a:off x="370521" y="4869160"/>
            <a:ext cx="8280920" cy="100811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>
                <a:solidFill>
                  <a:prstClr val="black"/>
                </a:solidFill>
              </a:rPr>
              <a:t>Группа военнослужащих 148 стр. д. </a:t>
            </a:r>
            <a:r>
              <a:rPr lang="ru-RU" sz="1800" dirty="0" smtClean="0">
                <a:solidFill>
                  <a:prstClr val="black"/>
                </a:solidFill>
              </a:rPr>
              <a:t>и 13-й армии.</a:t>
            </a:r>
            <a:r>
              <a:rPr lang="ru-RU" sz="1800" dirty="0">
                <a:solidFill>
                  <a:prstClr val="black"/>
                </a:solidFill>
              </a:rPr>
              <a:t/>
            </a:r>
            <a:br>
              <a:rPr lang="ru-RU" sz="1800" dirty="0">
                <a:solidFill>
                  <a:prstClr val="black"/>
                </a:solidFill>
              </a:rPr>
            </a:br>
            <a:r>
              <a:rPr lang="ru-RU" sz="1800" dirty="0">
                <a:solidFill>
                  <a:prstClr val="black"/>
                </a:solidFill>
              </a:rPr>
              <a:t>Принятые в кандидаты и члены ВКП(б).</a:t>
            </a:r>
            <a:br>
              <a:rPr lang="ru-RU" sz="1800" dirty="0">
                <a:solidFill>
                  <a:prstClr val="black"/>
                </a:solidFill>
              </a:rPr>
            </a:br>
            <a:r>
              <a:rPr lang="ru-RU" sz="1800" dirty="0">
                <a:solidFill>
                  <a:prstClr val="black"/>
                </a:solidFill>
              </a:rPr>
              <a:t>Апрель 1942 г. в с. </a:t>
            </a:r>
            <a:r>
              <a:rPr lang="ru-RU" sz="1800" dirty="0" err="1">
                <a:solidFill>
                  <a:prstClr val="black"/>
                </a:solidFill>
              </a:rPr>
              <a:t>Сталино</a:t>
            </a:r>
            <a:r>
              <a:rPr lang="ru-RU" sz="1800" dirty="0">
                <a:solidFill>
                  <a:prstClr val="black"/>
                </a:solidFill>
              </a:rPr>
              <a:t> Орловской области</a:t>
            </a:r>
            <a:endParaRPr lang="ru-RU" sz="1800" b="1" dirty="0"/>
          </a:p>
        </p:txBody>
      </p:sp>
      <p:pic>
        <p:nvPicPr>
          <p:cNvPr id="5" name="Picture 2" descr="C:\Users\user\Desktop\Они освобождали город Ливны\0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44116" r="10534" b="5865"/>
          <a:stretch/>
        </p:blipFill>
        <p:spPr bwMode="auto">
          <a:xfrm rot="10800000">
            <a:off x="579432" y="530029"/>
            <a:ext cx="8043389" cy="407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23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40277"/>
            <a:ext cx="8147248" cy="509004"/>
          </a:xfrm>
        </p:spPr>
        <p:txBody>
          <a:bodyPr>
            <a:normAutofit/>
          </a:bodyPr>
          <a:lstStyle/>
          <a:p>
            <a:pPr algn="ctr"/>
            <a:r>
              <a:rPr lang="ru-RU" sz="2200" b="0" dirty="0" smtClean="0">
                <a:solidFill>
                  <a:schemeClr val="tx1"/>
                </a:solidFill>
                <a:effectLst/>
              </a:rPr>
              <a:t>Апрель 1942 г. д. </a:t>
            </a:r>
            <a:r>
              <a:rPr lang="ru-RU" sz="2200" b="0" dirty="0" err="1" smtClean="0">
                <a:solidFill>
                  <a:schemeClr val="tx1"/>
                </a:solidFill>
                <a:effectLst/>
              </a:rPr>
              <a:t>Сталино</a:t>
            </a:r>
            <a:r>
              <a:rPr lang="ru-RU" sz="2200" b="0" dirty="0" smtClean="0">
                <a:solidFill>
                  <a:schemeClr val="tx1"/>
                </a:solidFill>
                <a:effectLst/>
              </a:rPr>
              <a:t> Орловская область  </a:t>
            </a:r>
            <a:endParaRPr lang="ru-RU" sz="2200" b="0" dirty="0">
              <a:solidFill>
                <a:schemeClr val="tx1"/>
              </a:solidFill>
              <a:effectLst/>
            </a:endParaRPr>
          </a:p>
        </p:txBody>
      </p:sp>
      <p:pic>
        <p:nvPicPr>
          <p:cNvPr id="8194" name="Picture 2" descr="C:\Users\user\Desktop\Они освобождали город Ливны\0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3" t="30572" r="5796" b="12331"/>
          <a:stretch/>
        </p:blipFill>
        <p:spPr bwMode="auto">
          <a:xfrm>
            <a:off x="467544" y="421605"/>
            <a:ext cx="8280920" cy="501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16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712638"/>
            <a:ext cx="8183880" cy="11646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 smtClean="0">
                <a:solidFill>
                  <a:schemeClr val="tx1"/>
                </a:solidFill>
                <a:effectLst/>
              </a:rPr>
              <a:t>  Ветераны 148 с. л. 1975г. В г. Энгельсе.</a:t>
            </a:r>
            <a:br>
              <a:rPr lang="ru-RU" sz="2200" dirty="0" smtClean="0">
                <a:solidFill>
                  <a:schemeClr val="tx1"/>
                </a:solidFill>
                <a:effectLst/>
              </a:rPr>
            </a:br>
            <a:r>
              <a:rPr lang="ru-RU" sz="2200" dirty="0" smtClean="0">
                <a:solidFill>
                  <a:schemeClr val="tx1"/>
                </a:solidFill>
                <a:effectLst/>
              </a:rPr>
              <a:t>   </a:t>
            </a:r>
            <a:r>
              <a:rPr lang="ru-RU" sz="2200" b="0" dirty="0" smtClean="0">
                <a:solidFill>
                  <a:schemeClr val="tx1"/>
                </a:solidFill>
                <a:effectLst/>
              </a:rPr>
              <a:t>1. Морозова Лидия Кузьминична – связистка 507 с. п.</a:t>
            </a:r>
            <a:br>
              <a:rPr lang="ru-RU" sz="2200" b="0" dirty="0" smtClean="0">
                <a:solidFill>
                  <a:schemeClr val="tx1"/>
                </a:solidFill>
                <a:effectLst/>
              </a:rPr>
            </a:br>
            <a:r>
              <a:rPr lang="ru-RU" sz="2200" b="0" dirty="0" smtClean="0">
                <a:solidFill>
                  <a:schemeClr val="tx1"/>
                </a:solidFill>
                <a:effectLst/>
              </a:rPr>
              <a:t>    2. Храмов Гурий Андреевич – капитан 326 арт. Полка.</a:t>
            </a:r>
            <a:br>
              <a:rPr lang="ru-RU" sz="2200" b="0" dirty="0" smtClean="0">
                <a:solidFill>
                  <a:schemeClr val="tx1"/>
                </a:solidFill>
                <a:effectLst/>
              </a:rPr>
            </a:br>
            <a:r>
              <a:rPr lang="ru-RU" sz="2200" b="0" dirty="0" smtClean="0">
                <a:solidFill>
                  <a:schemeClr val="tx1"/>
                </a:solidFill>
                <a:effectLst/>
              </a:rPr>
              <a:t>3. Гладких Мария Афанасьева – связистка 654 с. п. </a:t>
            </a:r>
            <a:endParaRPr lang="ru-RU" sz="2200" dirty="0">
              <a:solidFill>
                <a:schemeClr val="tx1"/>
              </a:solidFill>
              <a:effectLst/>
            </a:endParaRPr>
          </a:p>
        </p:txBody>
      </p:sp>
      <p:pic>
        <p:nvPicPr>
          <p:cNvPr id="7170" name="Picture 2" descr="C:\Users\user\Desktop\Они освобождали город Ливны\0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7" t="34763" r="9006" b="16386"/>
          <a:stretch/>
        </p:blipFill>
        <p:spPr bwMode="auto">
          <a:xfrm>
            <a:off x="1115617" y="487593"/>
            <a:ext cx="6984776" cy="410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51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7070" y="4725144"/>
            <a:ext cx="8183880" cy="122106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0" dirty="0" smtClean="0">
                <a:solidFill>
                  <a:schemeClr val="tx1"/>
                </a:solidFill>
              </a:rPr>
              <a:t/>
            </a:r>
            <a:br>
              <a:rPr lang="ru-RU" sz="1800" b="0" dirty="0" smtClean="0">
                <a:solidFill>
                  <a:schemeClr val="tx1"/>
                </a:solidFill>
              </a:rPr>
            </a:br>
            <a:r>
              <a:rPr lang="ru-RU" sz="1800" b="0" dirty="0">
                <a:solidFill>
                  <a:schemeClr val="tx1"/>
                </a:solidFill>
              </a:rPr>
              <a:t/>
            </a:r>
            <a:br>
              <a:rPr lang="ru-RU" sz="1800" b="0" dirty="0">
                <a:solidFill>
                  <a:schemeClr val="tx1"/>
                </a:solidFill>
              </a:rPr>
            </a:br>
            <a:r>
              <a:rPr lang="ru-RU" sz="1800" b="0" dirty="0" smtClean="0">
                <a:solidFill>
                  <a:schemeClr val="tx1"/>
                </a:solidFill>
              </a:rPr>
              <a:t/>
            </a:r>
            <a:br>
              <a:rPr lang="ru-RU" sz="1800" b="0" dirty="0" smtClean="0">
                <a:solidFill>
                  <a:schemeClr val="tx1"/>
                </a:solidFill>
              </a:rPr>
            </a:br>
            <a:r>
              <a:rPr lang="ru-RU" sz="1800" b="0" dirty="0" smtClean="0">
                <a:solidFill>
                  <a:schemeClr val="tx1"/>
                </a:solidFill>
                <a:effectLst/>
              </a:rPr>
              <a:t>День Победы 9 мая  1975 в г. Энгельс</a:t>
            </a:r>
            <a:br>
              <a:rPr lang="ru-RU" sz="1800" b="0" dirty="0" smtClean="0">
                <a:solidFill>
                  <a:schemeClr val="tx1"/>
                </a:solidFill>
                <a:effectLst/>
              </a:rPr>
            </a:br>
            <a:r>
              <a:rPr lang="ru-RU" sz="1800" b="0" dirty="0" smtClean="0">
                <a:solidFill>
                  <a:schemeClr val="tx1"/>
                </a:solidFill>
                <a:effectLst/>
              </a:rPr>
              <a:t>      1.Полковник- </a:t>
            </a:r>
            <a:r>
              <a:rPr lang="ru-RU" sz="1800" b="0" dirty="0" err="1" smtClean="0">
                <a:solidFill>
                  <a:schemeClr val="tx1"/>
                </a:solidFill>
                <a:effectLst/>
              </a:rPr>
              <a:t>зам.командира</a:t>
            </a:r>
            <a:r>
              <a:rPr lang="ru-RU" sz="1800" b="0" dirty="0" smtClean="0">
                <a:solidFill>
                  <a:schemeClr val="tx1"/>
                </a:solidFill>
                <a:effectLst/>
              </a:rPr>
              <a:t> 496 </a:t>
            </a:r>
            <a:r>
              <a:rPr lang="ru-RU" sz="1800" b="0" dirty="0" err="1" smtClean="0">
                <a:solidFill>
                  <a:schemeClr val="tx1"/>
                </a:solidFill>
                <a:effectLst/>
              </a:rPr>
              <a:t>с.п</a:t>
            </a:r>
            <a:r>
              <a:rPr lang="ru-RU" sz="1800" b="0" dirty="0" smtClean="0">
                <a:solidFill>
                  <a:schemeClr val="tx1"/>
                </a:solidFill>
                <a:effectLst/>
              </a:rPr>
              <a:t>. Кузнецов Андрей Николаевич</a:t>
            </a:r>
            <a:br>
              <a:rPr lang="ru-RU" sz="1800" b="0" dirty="0" smtClean="0">
                <a:solidFill>
                  <a:schemeClr val="tx1"/>
                </a:solidFill>
                <a:effectLst/>
              </a:rPr>
            </a:br>
            <a:r>
              <a:rPr lang="ru-RU" sz="1800" b="0" dirty="0" smtClean="0">
                <a:solidFill>
                  <a:schemeClr val="tx1"/>
                </a:solidFill>
                <a:effectLst/>
              </a:rPr>
              <a:t>       2.Майор </a:t>
            </a:r>
            <a:r>
              <a:rPr lang="ru-RU" sz="1800" b="0" dirty="0" err="1" smtClean="0">
                <a:solidFill>
                  <a:schemeClr val="tx1"/>
                </a:solidFill>
                <a:effectLst/>
              </a:rPr>
              <a:t>нач.артвооружения</a:t>
            </a:r>
            <a:r>
              <a:rPr lang="ru-RU" sz="1800" b="0" dirty="0" smtClean="0">
                <a:solidFill>
                  <a:schemeClr val="tx1"/>
                </a:solidFill>
                <a:effectLst/>
              </a:rPr>
              <a:t> 148 </a:t>
            </a:r>
            <a:r>
              <a:rPr lang="ru-RU" sz="1800" b="0" dirty="0" err="1" smtClean="0">
                <a:solidFill>
                  <a:schemeClr val="tx1"/>
                </a:solidFill>
                <a:effectLst/>
              </a:rPr>
              <a:t>с.д</a:t>
            </a:r>
            <a:r>
              <a:rPr lang="ru-RU" sz="1800" b="0" dirty="0" smtClean="0">
                <a:solidFill>
                  <a:schemeClr val="tx1"/>
                </a:solidFill>
                <a:effectLst/>
              </a:rPr>
              <a:t>. Лагунов Сергей Александрович</a:t>
            </a:r>
            <a:br>
              <a:rPr lang="ru-RU" sz="1800" b="0" dirty="0" smtClean="0">
                <a:solidFill>
                  <a:schemeClr val="tx1"/>
                </a:solidFill>
                <a:effectLst/>
              </a:rPr>
            </a:br>
            <a:r>
              <a:rPr lang="ru-RU" sz="1800" b="0" dirty="0" smtClean="0">
                <a:solidFill>
                  <a:schemeClr val="tx1"/>
                </a:solidFill>
                <a:effectLst/>
              </a:rPr>
              <a:t>3.Полковник – зам. Командира 148 </a:t>
            </a:r>
            <a:r>
              <a:rPr lang="ru-RU" sz="1800" b="0" dirty="0" err="1" smtClean="0">
                <a:solidFill>
                  <a:schemeClr val="tx1"/>
                </a:solidFill>
                <a:effectLst/>
              </a:rPr>
              <a:t>с.д</a:t>
            </a:r>
            <a:r>
              <a:rPr lang="ru-RU" sz="1800" b="0" dirty="0" smtClean="0">
                <a:solidFill>
                  <a:schemeClr val="tx1"/>
                </a:solidFill>
                <a:effectLst/>
              </a:rPr>
              <a:t>. на тылу Фомин Василий Степанович</a:t>
            </a:r>
            <a:endParaRPr lang="ru-RU" sz="1800" b="0" dirty="0">
              <a:solidFill>
                <a:schemeClr val="tx1"/>
              </a:solidFill>
              <a:effectLst/>
            </a:endParaRPr>
          </a:p>
        </p:txBody>
      </p:sp>
      <p:pic>
        <p:nvPicPr>
          <p:cNvPr id="3074" name="Picture 2" descr="C:\Users\user\Desktop\Они освобождали город Ливны\0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0" t="46218" r="5418" b="6958"/>
          <a:stretch/>
        </p:blipFill>
        <p:spPr bwMode="auto">
          <a:xfrm rot="10800000">
            <a:off x="683568" y="404664"/>
            <a:ext cx="7844020" cy="419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54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869160"/>
            <a:ext cx="8147248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Ветераны 148 стр. дивизии в г. Энгельс на встрече в честь</a:t>
            </a:r>
            <a:br>
              <a:rPr lang="ru-RU" sz="2000" b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</a:br>
            <a:r>
              <a:rPr lang="ru-RU" sz="2000" b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40-летия со дня формирования дивизии.</a:t>
            </a:r>
            <a:br>
              <a:rPr lang="ru-RU" sz="2000" b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</a:br>
            <a:r>
              <a:rPr lang="ru-RU" sz="2000" b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Сентябрь 1979г. </a:t>
            </a:r>
            <a:endParaRPr lang="ru-RU" sz="2000" b="0" dirty="0">
              <a:effectLst/>
            </a:endParaRPr>
          </a:p>
        </p:txBody>
      </p:sp>
      <p:pic>
        <p:nvPicPr>
          <p:cNvPr id="6146" name="Picture 2" descr="C:\Users\user\Desktop\Они освобождали город Ливны\0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9" t="37012" r="4986" b="20886"/>
          <a:stretch/>
        </p:blipFill>
        <p:spPr bwMode="auto">
          <a:xfrm>
            <a:off x="467544" y="476672"/>
            <a:ext cx="8236137" cy="449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07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905" y="5228388"/>
            <a:ext cx="8183880" cy="648884"/>
          </a:xfrm>
        </p:spPr>
        <p:txBody>
          <a:bodyPr>
            <a:noAutofit/>
          </a:bodyPr>
          <a:lstStyle/>
          <a:p>
            <a:pPr algn="ctr"/>
            <a:r>
              <a:rPr lang="ru-RU" sz="2000" b="0" dirty="0" smtClean="0">
                <a:solidFill>
                  <a:schemeClr val="tx1"/>
                </a:solidFill>
                <a:effectLst/>
              </a:rPr>
              <a:t>Ветераны  148-й стрелковой дивизии на месте приземления </a:t>
            </a:r>
            <a:r>
              <a:rPr lang="ru-RU" sz="2000" b="0" dirty="0" err="1" smtClean="0">
                <a:solidFill>
                  <a:schemeClr val="tx1"/>
                </a:solidFill>
                <a:effectLst/>
              </a:rPr>
              <a:t>Ю.А.Гагарина</a:t>
            </a:r>
            <a:r>
              <a:rPr lang="ru-RU" sz="2000" b="0" dirty="0" smtClean="0">
                <a:solidFill>
                  <a:schemeClr val="tx1"/>
                </a:solidFill>
                <a:effectLst/>
              </a:rPr>
              <a:t>,  1980 год</a:t>
            </a:r>
            <a:endParaRPr lang="ru-RU" sz="2000" b="0" dirty="0">
              <a:solidFill>
                <a:schemeClr val="tx1"/>
              </a:solidFill>
              <a:effectLst/>
            </a:endParaRPr>
          </a:p>
        </p:txBody>
      </p:sp>
      <p:pic>
        <p:nvPicPr>
          <p:cNvPr id="2050" name="Picture 2" descr="C:\Users\user\Desktop\Они освобождали город Ливны\0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6" t="49614" r="7697" b="9069"/>
          <a:stretch/>
        </p:blipFill>
        <p:spPr bwMode="auto">
          <a:xfrm rot="10800000">
            <a:off x="850185" y="453209"/>
            <a:ext cx="7344816" cy="477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9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312</TotalTime>
  <Words>160</Words>
  <Application>Microsoft Office PowerPoint</Application>
  <PresentationFormat>Экран (4:3)</PresentationFormat>
  <Paragraphs>14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Аспект</vt:lpstr>
      <vt:lpstr>148-я стрелковая дивизия</vt:lpstr>
      <vt:lpstr>                              Штаб 148-й стрелковой дивизии 1 ряд: командир 507 с/п. майор Алеков,  НКПО дивизии полковник Волчин, комдив генерал- майор Мищенко, вновь назначенный комдив полковник Гольцов, начштаба полковник Васин 2 ряд: командир 496 с/п полковник Сидоров , замкомдива полковник Милкадзе, командир 654 с/п полковник Фёдоров, замкомдива по тылу полковник Фомин, инженер  дивизии подполковник Молофей, нач. оперотряда дивизии полковник Эпштейн</vt:lpstr>
      <vt:lpstr>Презентация PowerPoint</vt:lpstr>
      <vt:lpstr>          </vt:lpstr>
      <vt:lpstr>Апрель 1942 г. д. Сталино Орловская область  </vt:lpstr>
      <vt:lpstr>  Ветераны 148 с. л. 1975г. В г. Энгельсе.    1. Морозова Лидия Кузьминична – связистка 507 с. п.     2. Храмов Гурий Андреевич – капитан 326 арт. Полка. 3. Гладких Мария Афанасьева – связистка 654 с. п. </vt:lpstr>
      <vt:lpstr>   День Победы 9 мая  1975 в г. Энгельс       1.Полковник- зам.командира 496 с.п. Кузнецов Андрей Николаевич        2.Майор нач.артвооружения 148 с.д. Лагунов Сергей Александрович 3.Полковник – зам. Командира 148 с.д. на тылу Фомин Василий Степанович</vt:lpstr>
      <vt:lpstr>Ветераны 148 стр. дивизии в г. Энгельс на встрече в честь  40-летия со дня формирования дивизии. Сентябрь 1979г. </vt:lpstr>
      <vt:lpstr>Ветераны  148-й стрелковой дивизии на месте приземления Ю.А.Гагарина,  1980 год</vt:lpstr>
      <vt:lpstr>Презентация PowerPoint</vt:lpstr>
      <vt:lpstr>Презентация PowerPoint</vt:lpstr>
      <vt:lpstr>На месте форсирования реки Десна ветераны  148 стр. дивизии</vt:lpstr>
      <vt:lpstr>Участники встречи ветеранов 148 с. л. 13-60  армии. На поле боя под Прохоровкой, у монумента павшим воинам, за освобождение Орловской области, в боях на Орловско-Курской дуге  с 5 июля 1941г. </vt:lpstr>
      <vt:lpstr>Ветераны 148 стр. дивизии в музее города   Шепитовка.</vt:lpstr>
      <vt:lpstr>Встреча ветеранов Великой Отечественной войны в честь 40-летия Победы над Германией. Справа-налево : Дайнеко Владимир Иванович, Кибейкин Трофим Алексеевич, Скворцов Владимир Дорофеевич, Замятин Геннадий Николаевич.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Они освобождали город Ливны</dc:title>
  <dc:creator>user</dc:creator>
  <cp:lastModifiedBy>user</cp:lastModifiedBy>
  <cp:revision>30</cp:revision>
  <dcterms:created xsi:type="dcterms:W3CDTF">2019-11-24T19:46:19Z</dcterms:created>
  <dcterms:modified xsi:type="dcterms:W3CDTF">2006-05-19T00:19:47Z</dcterms:modified>
</cp:coreProperties>
</file>